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87" r:id="rId2"/>
    <p:sldId id="273" r:id="rId3"/>
    <p:sldId id="274" r:id="rId4"/>
    <p:sldId id="282" r:id="rId5"/>
    <p:sldId id="265" r:id="rId6"/>
    <p:sldId id="258" r:id="rId7"/>
    <p:sldId id="279" r:id="rId8"/>
    <p:sldId id="280" r:id="rId9"/>
    <p:sldId id="286" r:id="rId10"/>
    <p:sldId id="259" r:id="rId11"/>
    <p:sldId id="281" r:id="rId12"/>
    <p:sldId id="275" r:id="rId13"/>
    <p:sldId id="285" r:id="rId14"/>
    <p:sldId id="264" r:id="rId15"/>
    <p:sldId id="266" r:id="rId16"/>
    <p:sldId id="262" r:id="rId17"/>
    <p:sldId id="28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F728-CB08-4745-90D9-A78E693DC0CD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68976BB-2BE9-44AC-B89D-B614AD18E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rGWYIFEPoMg" TargetMode="External"/><Relationship Id="rId2" Type="http://schemas.openxmlformats.org/officeDocument/2006/relationships/hyperlink" Target="http://edu.glogster.com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youtu.be/4rzW8A2bid4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edu.glogster.com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jjessicasingley.edu.glogster.com/smoking-harm" TargetMode="External"/><Relationship Id="rId3" Type="http://schemas.openxmlformats.org/officeDocument/2006/relationships/hyperlink" Target="http://wynn44.edu.glogster.com/online-chem-labs/" TargetMode="External"/><Relationship Id="rId7" Type="http://schemas.openxmlformats.org/officeDocument/2006/relationships/hyperlink" Target="http://tkueny.edu.glogster.com/percents/" TargetMode="External"/><Relationship Id="rId2" Type="http://schemas.openxmlformats.org/officeDocument/2006/relationships/hyperlink" Target="http://edu.glogster.com/categori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alencienne.edu.glogster.com/russian-church/" TargetMode="External"/><Relationship Id="rId5" Type="http://schemas.openxmlformats.org/officeDocument/2006/relationships/hyperlink" Target="http://faithgreen.edu.glogster.com/earthquakes-volcanoes-faults/" TargetMode="External"/><Relationship Id="rId4" Type="http://schemas.openxmlformats.org/officeDocument/2006/relationships/hyperlink" Target="http://nikaze98.edu.glogster.com/lenin/" TargetMode="External"/><Relationship Id="rId9" Type="http://schemas.openxmlformats.org/officeDocument/2006/relationships/hyperlink" Target="http://fultum.edu.glogster.com/schools-in-britai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0"/>
            <a:ext cx="5777132" cy="6858000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1357298"/>
            <a:ext cx="4611600" cy="3283814"/>
          </a:xfrm>
        </p:spPr>
        <p:txBody>
          <a:bodyPr>
            <a:normAutofit lnSpcReduction="10000"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</a:rPr>
              <a:t>Глогстер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(</a:t>
            </a:r>
            <a:r>
              <a:rPr lang="en-US" sz="4000" b="1" dirty="0" err="1" smtClean="0">
                <a:solidFill>
                  <a:srgbClr val="FF0000"/>
                </a:solidFill>
              </a:rPr>
              <a:t>Glogster</a:t>
            </a:r>
            <a:r>
              <a:rPr lang="en-US" sz="4000" b="1" dirty="0" smtClean="0">
                <a:solidFill>
                  <a:srgbClr val="FF0000"/>
                </a:solidFill>
              </a:rPr>
              <a:t>)</a:t>
            </a:r>
            <a:r>
              <a:rPr lang="ru-RU" sz="4000" b="1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> </a:t>
            </a:r>
            <a:r>
              <a:rPr lang="ru-RU" dirty="0" smtClean="0"/>
              <a:t>-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одна из популярных социальных сетей, используемая в образовательных целях многими зарубежными школьниками и учителями.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 rot="10800000" flipV="1">
            <a:off x="357158" y="178160"/>
            <a:ext cx="764386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Главная функция интерактивного плаката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- обеспечить высокий уровень наглядности, причем информация предъявляется не сразу, а раскрывается в соответствии с действиями пользователя, что, кроме всего прочего, еще и позволяет варьировать глубину погружения в тему.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http://i.stavtseva-msk.ru/u/pic/6b/90a6628ffa11e2a262e9e66e6b2996/-/%D0%B8%D0%B3%D1%80%D1%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71678"/>
            <a:ext cx="5286412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979613" y="404813"/>
            <a:ext cx="5688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</a:rPr>
              <a:t>Регистрация на сайте </a:t>
            </a:r>
            <a:r>
              <a:rPr lang="ru-RU" sz="2000" b="1" dirty="0">
                <a:solidFill>
                  <a:srgbClr val="003399"/>
                </a:solidFill>
                <a:latin typeface="Times New Roman" pitchFamily="18" charset="0"/>
                <a:hlinkClick r:id="rId2"/>
              </a:rPr>
              <a:t>http://edu.glogster.com/</a:t>
            </a:r>
            <a:r>
              <a:rPr lang="ru-RU" sz="20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908175" y="981075"/>
            <a:ext cx="5543550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Для регистрации нужно ввести</a:t>
            </a:r>
            <a:br>
              <a:rPr lang="ru-RU" b="1">
                <a:latin typeface="Times New Roman" pitchFamily="18" charset="0"/>
              </a:rPr>
            </a:br>
            <a:endParaRPr lang="ru-RU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Ваше имя, которое будет отображаться на сайте nickname , </a:t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затем пароль password, еще раз пароль в 3-ей строке и в 4-ой Ваш почтовый ящик E-mail.</a:t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Gender – это Ваш пол: female-женский, male – мужской.</a:t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Birthday-дата Вашего рождения.</a:t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full name- ваше полное имя</a:t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type the code-вписать код, отображаемый на картинке.</a:t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sign up-подписаться.</a:t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Если Вы уже зарегистрированы, достаточно ввести Ваш nickname и пароль</a:t>
            </a:r>
            <a:r>
              <a:rPr lang="ru-RU"/>
              <a:t> 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835150" y="5661025"/>
            <a:ext cx="5905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Ролик по регистрации на сайте </a:t>
            </a:r>
            <a:r>
              <a:rPr lang="ru-RU" sz="2400" b="1">
                <a:hlinkClick r:id="rId3"/>
              </a:rPr>
              <a:t>http://youtu.be/rGWYIFEPoMg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c-m-imagesubtitle-image-6019619484" descr="http://u.jimdo.com/www52/o/s4536cf13410220f3/img/i51430a27dc60acb3/1333885485/std/imag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358113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42910" y="571480"/>
            <a:ext cx="7056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11188" y="404813"/>
            <a:ext cx="7848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</a:rPr>
              <a:t>Технология создания плакатов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68313" y="1341438"/>
            <a:ext cx="4175125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endParaRPr lang="ru-RU" sz="2000" b="1" dirty="0" smtClean="0"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b="1" dirty="0" smtClean="0">
                <a:latin typeface="Times New Roman" pitchFamily="18" charset="0"/>
              </a:rPr>
              <a:t>начало </a:t>
            </a:r>
            <a:r>
              <a:rPr lang="ru-RU" sz="2000" b="1" dirty="0">
                <a:latin typeface="Times New Roman" pitchFamily="18" charset="0"/>
              </a:rPr>
              <a:t>создания своего </a:t>
            </a:r>
            <a:r>
              <a:rPr lang="ru-RU" sz="2000" b="1" dirty="0" err="1">
                <a:latin typeface="Times New Roman" pitchFamily="18" charset="0"/>
              </a:rPr>
              <a:t>глога</a:t>
            </a:r>
            <a:endParaRPr lang="ru-RU" sz="2000" b="1" dirty="0"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endParaRPr lang="ru-RU" sz="2000" b="1" dirty="0"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b="1" dirty="0">
                <a:latin typeface="Times New Roman" pitchFamily="18" charset="0"/>
              </a:rPr>
              <a:t>вставка текста, управление шрифтами</a:t>
            </a:r>
            <a:br>
              <a:rPr lang="ru-RU" sz="2000" b="1" dirty="0">
                <a:latin typeface="Times New Roman" pitchFamily="18" charset="0"/>
              </a:rPr>
            </a:br>
            <a:endParaRPr lang="ru-RU" sz="2000" b="1" dirty="0"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b="1" dirty="0">
                <a:latin typeface="Times New Roman" pitchFamily="18" charset="0"/>
              </a:rPr>
              <a:t>вставка картинок </a:t>
            </a:r>
            <a:br>
              <a:rPr lang="ru-RU" sz="2000" b="1" dirty="0">
                <a:latin typeface="Times New Roman" pitchFamily="18" charset="0"/>
              </a:rPr>
            </a:br>
            <a:endParaRPr lang="ru-RU" sz="2000" b="1" dirty="0"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b="1" dirty="0">
                <a:latin typeface="Times New Roman" pitchFamily="18" charset="0"/>
              </a:rPr>
              <a:t>вставка звука</a:t>
            </a:r>
            <a:br>
              <a:rPr lang="ru-RU" sz="2000" b="1" dirty="0">
                <a:latin typeface="Times New Roman" pitchFamily="18" charset="0"/>
              </a:rPr>
            </a:br>
            <a:endParaRPr lang="ru-RU" sz="2000" b="1" dirty="0"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b="1" dirty="0">
                <a:latin typeface="Times New Roman" pitchFamily="18" charset="0"/>
              </a:rPr>
              <a:t>вставка видео</a:t>
            </a:r>
          </a:p>
          <a:p>
            <a:pPr marL="342900" indent="-342900">
              <a:spcBef>
                <a:spcPct val="50000"/>
              </a:spcBef>
            </a:pP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" y="5786453"/>
            <a:ext cx="535781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</a:rPr>
              <a:t>Видеоролик: Работа с панелью управления </a:t>
            </a:r>
            <a:r>
              <a:rPr lang="ru-RU" sz="2000" b="1" u="sng" dirty="0">
                <a:latin typeface="Times New Roman" pitchFamily="18" charset="0"/>
                <a:hlinkClick r:id="rId2"/>
              </a:rPr>
              <a:t>http://youtu.be/4rzW8A2bid4</a:t>
            </a:r>
            <a:r>
              <a:rPr lang="ru-RU" dirty="0"/>
              <a:t> </a:t>
            </a:r>
          </a:p>
        </p:txBody>
      </p:sp>
      <p:pic>
        <p:nvPicPr>
          <p:cNvPr id="4098" name="Picture 2" descr="Glogst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643050"/>
            <a:ext cx="4214810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 rot="10800000" flipV="1">
            <a:off x="0" y="2909172"/>
            <a:ext cx="785814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глогах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можно помещать свои рисунки и фотографии в разные точки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страницы, выбирать размеры изображений, их взаимную ориентацию, закачивать музыку и видео, включать мультимедиа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кнопками разных проигрывателей, вставлять ссылки на внешние ресурсы, и т.д.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Другими словами, все, что возможно в блогах, - но уже основываясь на визуальной, а не текстовой форме подачи информации.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 rot="10800000" flipV="1">
            <a:off x="285720" y="435666"/>
            <a:ext cx="471490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В Википедии написано, что слово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глог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появилось в 2007 в Праге (Чехия)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Люди, использующие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Glog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именуются "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glogger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glog vide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-77741"/>
            <a:ext cx="3643338" cy="398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142976" y="149346"/>
            <a:ext cx="6572296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Учитывая важность зрительной информации в обучении, и то, что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презентации, блоги, динамические и интерактивные веб-технологии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постепенно входят и в нашу систему образования,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возможно, что данный проект будет со временем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интересен и для российских школ.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По крайней мере, хочется верить, что данный сайт открывает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новые возможности и перспективы для творчества детей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 руководством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учителей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начальной и средней школы.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Для российского пользователя небольшой минус - нет перевода кнопок на русский язык (но русские шрифты в текстах можно включать). Однако </a:t>
            </a: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интерфейс настолько интуитивно понятен и прост, что это не создает проблем.</a:t>
            </a: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 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http://i.stavtseva-msk.ru/u/8b/9e47e68ff711e2a91564376f6b2996/-/%D0%B3%D0%BB%D0%BE%D0%B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963784"/>
            <a:ext cx="4857784" cy="2767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42976" y="240550"/>
            <a:ext cx="657229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Необходимо отметить очень важный момент.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Часть данной социальной сети - это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Образовательный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Глогстер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Glogster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EDU)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 часть специально сделана таким образом, что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 имеет право создать свою группу, класс, зарегистрировать и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пригласить детей.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>
                <a:solidFill>
                  <a:srgbClr val="000000"/>
                </a:solidFill>
                <a:latin typeface="Calibri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Обучение и работа над проектами являются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приватными, а вот возможность публикации окончательного проекта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определяется решением учителя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edu-teacherzv.ucoz.ru/1/26-02-12/risunok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500438"/>
            <a:ext cx="414340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28802"/>
            <a:ext cx="3462334" cy="15001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Будь </a:t>
            </a:r>
            <a:r>
              <a:rPr lang="ru-RU" dirty="0" err="1" smtClean="0"/>
              <a:t>креативен</a:t>
            </a:r>
            <a:r>
              <a:rPr lang="ru-RU" dirty="0" smtClean="0"/>
              <a:t>! Вырази себя с </a:t>
            </a:r>
            <a:r>
              <a:rPr lang="ru-RU" dirty="0" err="1" smtClean="0"/>
              <a:t>Глогом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29698" name="Picture 2" descr="http://tutorblog.ru/wp-content/uploads/2012/07/eduglog-sample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57166"/>
            <a:ext cx="4429156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 rot="10800000" flipV="1">
            <a:off x="4286248" y="1053898"/>
            <a:ext cx="3714776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"Если сегодня мы будем учить детей так,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как вчера, то отнимем у них завтра"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7" name="Рисунок 63" descr="http://nanata.ucoz.ru/_si/0/779359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3714776" cy="3900494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642910" y="5107229"/>
            <a:ext cx="742955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Что такое сервисы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Web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-2.0 и для чего современному педагогу нужно и важно использовать их в работе?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4" y="1443840"/>
            <a:ext cx="44291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</a:rPr>
              <a:t>Сервисы </a:t>
            </a:r>
            <a:r>
              <a:rPr lang="ru-RU" sz="2400" b="1" dirty="0" err="1">
                <a:solidFill>
                  <a:srgbClr val="0070C0"/>
                </a:solidFill>
              </a:rPr>
              <a:t>Web</a:t>
            </a:r>
            <a:r>
              <a:rPr lang="ru-RU" sz="2400" b="1" dirty="0">
                <a:solidFill>
                  <a:srgbClr val="0070C0"/>
                </a:solidFill>
              </a:rPr>
              <a:t> -2.0 </a:t>
            </a:r>
            <a:r>
              <a:rPr lang="ru-RU" b="1" dirty="0"/>
              <a:t> - это новое поколение интернет - сервисов, которые базируются на совместной работе пользователей по созданию и обмену </a:t>
            </a:r>
            <a:r>
              <a:rPr lang="ru-RU" b="1" dirty="0" err="1"/>
              <a:t>контента</a:t>
            </a:r>
            <a:r>
              <a:rPr lang="ru-RU" b="1" dirty="0"/>
              <a:t> , по сути это новый интернет, который делают его пользователи</a:t>
            </a:r>
            <a:r>
              <a:rPr lang="ru-RU" b="1" dirty="0" smtClean="0"/>
              <a:t>. Данные </a:t>
            </a:r>
            <a:r>
              <a:rPr lang="ru-RU" b="1" dirty="0"/>
              <a:t>сервисы отличает простота, доступность и  надежность, в них можно работать как индивидуально, так и коллективно.  Сегодня это современное средство обучения, которое дает учителю неограниченные возможности для творчества, повышает мотивацию детей к обучению  и делает учебный процесс непрерывным и интерактивным. </a:t>
            </a:r>
            <a:endParaRPr lang="ru-RU" dirty="0"/>
          </a:p>
        </p:txBody>
      </p:sp>
      <p:pic>
        <p:nvPicPr>
          <p:cNvPr id="3" name="Рисунок 2" descr="http://gifovina.ru/gif/3dcd7581af2e250d630cab6c9d43bad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364330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71546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	Принципиальное отличие Веб 2.0 от Веб 1.0 </a:t>
            </a:r>
            <a:r>
              <a:rPr lang="ru-RU" sz="2000" dirty="0" smtClean="0"/>
              <a:t>– это её социальная ориентированность. Социальные сервисы – это второе название сети нового поколения.</a:t>
            </a:r>
            <a:br>
              <a:rPr lang="ru-RU" sz="2000" dirty="0" smtClean="0"/>
            </a:br>
            <a:r>
              <a:rPr lang="ru-RU" sz="2000" dirty="0" smtClean="0"/>
              <a:t>Новые сервисы социального обеспечения радикально упростили процесс создания материалов и публикации их в сети. Теперь каждый может не только получить доступ к цифровым коллекциям, но и принять участие в формировании собственного сетевого </a:t>
            </a:r>
            <a:r>
              <a:rPr lang="ru-RU" sz="2000" dirty="0" err="1" smtClean="0"/>
              <a:t>контента</a:t>
            </a:r>
            <a:r>
              <a:rPr lang="ru-RU" sz="2000" dirty="0" smtClean="0"/>
              <a:t> (от англ. </a:t>
            </a:r>
            <a:r>
              <a:rPr lang="ru-RU" sz="2000" dirty="0" err="1" smtClean="0"/>
              <a:t>content</a:t>
            </a:r>
            <a:r>
              <a:rPr lang="ru-RU" sz="2000" dirty="0" smtClean="0"/>
              <a:t> – содержимое).</a:t>
            </a:r>
          </a:p>
          <a:p>
            <a:r>
              <a:rPr lang="ru-RU" sz="2000" dirty="0" smtClean="0"/>
              <a:t>	Сегодня, используя Веб 2.0, новый контент создается миллионами людей. Они, как муравьи в общий муравейник, приносят в сеть новые тексты, фотографии, рисунки, музыкальные файлы. При этом общение между людьми все чаще происходит не в форме прямого обмена высказываниями, а в форме взаимного наблюдения за сетевой деятельностью. Освоение новых средств ведет не просто к тому, что мы можем решать </a:t>
            </a:r>
            <a:r>
              <a:rPr lang="ru-RU" sz="2000" b="1" dirty="0" smtClean="0"/>
              <a:t>новые</a:t>
            </a:r>
            <a:r>
              <a:rPr lang="ru-RU" sz="2000" dirty="0" smtClean="0"/>
              <a:t> задачи, но и меняется наше мировоззрение, которое позволяет нам видеть мир с </a:t>
            </a:r>
            <a:r>
              <a:rPr lang="ru-RU" sz="2000" b="1" dirty="0" smtClean="0"/>
              <a:t>новой точки зрения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>	Исповедуя </a:t>
            </a:r>
            <a:r>
              <a:rPr lang="ru-RU" sz="2000" b="1" dirty="0" smtClean="0"/>
              <a:t>доступность</a:t>
            </a:r>
            <a:r>
              <a:rPr lang="ru-RU" sz="2000" dirty="0" smtClean="0"/>
              <a:t>, </a:t>
            </a:r>
            <a:r>
              <a:rPr lang="ru-RU" sz="2000" b="1" dirty="0" smtClean="0"/>
              <a:t>открытость</a:t>
            </a:r>
            <a:r>
              <a:rPr lang="ru-RU" sz="2000" dirty="0" smtClean="0"/>
              <a:t>, </a:t>
            </a:r>
            <a:r>
              <a:rPr lang="ru-RU" sz="2000" b="1" dirty="0" smtClean="0"/>
              <a:t>интерактивность</a:t>
            </a:r>
            <a:r>
              <a:rPr lang="ru-RU" sz="2000" dirty="0" smtClean="0"/>
              <a:t> и </a:t>
            </a:r>
            <a:r>
              <a:rPr lang="ru-RU" sz="2000" b="1" dirty="0" smtClean="0"/>
              <a:t>коллективизм</a:t>
            </a:r>
            <a:r>
              <a:rPr lang="ru-RU" sz="2000" dirty="0" smtClean="0"/>
              <a:t>, социальные сервисы Веб 2.0 становятся </a:t>
            </a:r>
            <a:r>
              <a:rPr lang="ru-RU" sz="2000" b="1" dirty="0" smtClean="0"/>
              <a:t>естественной</a:t>
            </a:r>
            <a:r>
              <a:rPr lang="ru-RU" sz="2000" dirty="0" smtClean="0"/>
              <a:t> </a:t>
            </a:r>
            <a:r>
              <a:rPr lang="ru-RU" sz="2000" b="1" dirty="0" smtClean="0"/>
              <a:t>образовательной</a:t>
            </a:r>
            <a:r>
              <a:rPr lang="ru-RU" sz="2000" dirty="0" smtClean="0"/>
              <a:t> </a:t>
            </a:r>
            <a:r>
              <a:rPr lang="ru-RU" sz="2000" b="1" dirty="0" smtClean="0"/>
              <a:t>средой</a:t>
            </a:r>
            <a:r>
              <a:rPr lang="ru-RU" sz="2000" dirty="0" smtClean="0"/>
              <a:t>, целесообразность использования которой в учебных целях не вызывает сомнения.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ogster для образования">
            <a:hlinkClick r:id="rId2" tgtFrame="&quot;_blank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5728"/>
            <a:ext cx="8001056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000108"/>
            <a:ext cx="70009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Что же такое  "Интерактивный плакат" </a:t>
            </a:r>
            <a:r>
              <a:rPr lang="ru-RU" sz="2400" dirty="0" smtClean="0">
                <a:solidFill>
                  <a:srgbClr val="0070C0"/>
                </a:solidFill>
              </a:rPr>
              <a:t>?</a:t>
            </a:r>
          </a:p>
          <a:p>
            <a:pPr algn="just"/>
            <a:r>
              <a:rPr lang="ru-RU" dirty="0"/>
              <a:t>	</a:t>
            </a:r>
            <a:r>
              <a:rPr lang="ru-RU" dirty="0" smtClean="0"/>
              <a:t>В </a:t>
            </a:r>
            <a:r>
              <a:rPr lang="ru-RU" dirty="0"/>
              <a:t>первую очередь, это электронное образовательное средство предоставления информации, способное активно и разнообразно реагировать на управляющие действия пользователя. В интерактивном </a:t>
            </a:r>
            <a:r>
              <a:rPr lang="ru-RU" dirty="0" smtClean="0"/>
              <a:t>плакате </a:t>
            </a:r>
            <a:r>
              <a:rPr lang="ru-RU" dirty="0"/>
              <a:t>используются различные интерактивные элементы: ссылки, кнопки перехода, области ввода данных и др., которые обеспечивают возможность взаимодействия пользователя и содержания плаката.</a:t>
            </a:r>
            <a:br>
              <a:rPr lang="ru-RU" dirty="0"/>
            </a:br>
            <a:r>
              <a:rPr lang="ru-RU" dirty="0" smtClean="0"/>
              <a:t>	Интерактивный </a:t>
            </a:r>
            <a:r>
              <a:rPr lang="ru-RU" dirty="0"/>
              <a:t>плакат, в отличие от презентации, характеризуется возможностью нелинейного его использования и его интерактивностью - способностью реагировать на действия пользователя. </a:t>
            </a:r>
            <a:endParaRPr lang="ru-RU" dirty="0" smtClean="0"/>
          </a:p>
          <a:p>
            <a:pPr algn="just"/>
            <a:r>
              <a:rPr lang="ru-RU" dirty="0"/>
              <a:t>	</a:t>
            </a:r>
            <a:r>
              <a:rPr lang="ru-RU" dirty="0" smtClean="0"/>
              <a:t>Учебный </a:t>
            </a:r>
            <a:r>
              <a:rPr lang="ru-RU" dirty="0"/>
              <a:t>интерактивный плакат может соответствовать определенной изучаемой теме</a:t>
            </a:r>
            <a:r>
              <a:rPr lang="ru-RU" dirty="0" smtClean="0"/>
              <a:t>, не </a:t>
            </a:r>
            <a:r>
              <a:rPr lang="ru-RU" dirty="0"/>
              <a:t>только раскрывая её достаточно полно, но и, возможно, позволяя в какой-то мере проверять её усвоение, соответствовать возрастным особенностям обучающихся и гигиеническим требованиям, иметь простую и удобную навигацию.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116013" y="620713"/>
            <a:ext cx="72723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err="1">
                <a:solidFill>
                  <a:srgbClr val="0070C0"/>
                </a:solidFill>
                <a:latin typeface="Times New Roman" pitchFamily="18" charset="0"/>
              </a:rPr>
              <a:t>Глог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0070C0"/>
                </a:solidFill>
                <a:latin typeface="Times New Roman" pitchFamily="18" charset="0"/>
              </a:rPr>
              <a:t>glogs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</a:rPr>
              <a:t>(сочетание слов Графический + БЛОГ, </a:t>
            </a:r>
            <a:r>
              <a:rPr lang="ru-RU" sz="2000" b="1" dirty="0" err="1">
                <a:latin typeface="Times New Roman" pitchFamily="18" charset="0"/>
              </a:rPr>
              <a:t>graphical</a:t>
            </a:r>
            <a:r>
              <a:rPr lang="ru-RU" sz="2000" b="1" dirty="0">
                <a:latin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</a:rPr>
              <a:t>blogs</a:t>
            </a:r>
            <a:r>
              <a:rPr lang="ru-RU" sz="2000" b="1" dirty="0">
                <a:latin typeface="Times New Roman" pitchFamily="18" charset="0"/>
              </a:rPr>
              <a:t>)- это </a:t>
            </a:r>
            <a:r>
              <a:rPr lang="ru-RU" sz="2000" b="1" dirty="0" err="1">
                <a:latin typeface="Times New Roman" pitchFamily="18" charset="0"/>
              </a:rPr>
              <a:t>мульмедийная</a:t>
            </a:r>
            <a:r>
              <a:rPr lang="ru-RU" sz="2000" b="1" dirty="0">
                <a:latin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</a:rPr>
              <a:t>веб-страница</a:t>
            </a:r>
            <a:r>
              <a:rPr lang="ru-RU" sz="2000" b="1" dirty="0">
                <a:latin typeface="Times New Roman" pitchFamily="18" charset="0"/>
              </a:rPr>
              <a:t> или </a:t>
            </a:r>
            <a:r>
              <a:rPr lang="ru-RU" sz="2000" b="1" dirty="0" err="1">
                <a:latin typeface="Times New Roman" pitchFamily="18" charset="0"/>
              </a:rPr>
              <a:t>мультимедийный</a:t>
            </a:r>
            <a:r>
              <a:rPr lang="ru-RU" sz="2000" b="1" dirty="0">
                <a:latin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</a:rPr>
              <a:t>постер</a:t>
            </a:r>
            <a:r>
              <a:rPr lang="ru-RU" sz="2000" b="1" dirty="0">
                <a:latin typeface="Times New Roman" pitchFamily="18" charset="0"/>
              </a:rPr>
              <a:t>, на которых могут быть представлены тексты, фото, видео, звуковые файлы, графика, ссылки и др. Их можно отправлять на другие ресурсы, которые принимают html-коды. </a:t>
            </a:r>
            <a:r>
              <a:rPr lang="ru-RU" dirty="0"/>
              <a:t> 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000496" y="3429000"/>
            <a:ext cx="514350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</a:rPr>
              <a:t>Количество </a:t>
            </a:r>
            <a:r>
              <a:rPr lang="ru-RU" sz="2000" b="1" dirty="0" err="1">
                <a:latin typeface="Times New Roman" pitchFamily="18" charset="0"/>
              </a:rPr>
              <a:t>глогеров</a:t>
            </a:r>
            <a:r>
              <a:rPr lang="ru-RU" sz="2000" b="1" dirty="0">
                <a:latin typeface="Times New Roman" pitchFamily="18" charset="0"/>
              </a:rPr>
              <a:t> и </a:t>
            </a:r>
            <a:r>
              <a:rPr lang="ru-RU" sz="2000" b="1" dirty="0" err="1">
                <a:latin typeface="Times New Roman" pitchFamily="18" charset="0"/>
              </a:rPr>
              <a:t>глогов</a:t>
            </a:r>
            <a:r>
              <a:rPr lang="ru-RU" sz="2000" b="1" dirty="0">
                <a:latin typeface="Times New Roman" pitchFamily="18" charset="0"/>
              </a:rPr>
              <a:t> растет с каждым днем, </a:t>
            </a:r>
            <a:r>
              <a:rPr lang="ru-RU" sz="2000" b="1" dirty="0" err="1">
                <a:solidFill>
                  <a:srgbClr val="0070C0"/>
                </a:solidFill>
                <a:latin typeface="Times New Roman" pitchFamily="18" charset="0"/>
              </a:rPr>
              <a:t>глогеров</a:t>
            </a:r>
            <a:r>
              <a:rPr lang="ru-RU" sz="2000" b="1" dirty="0">
                <a:latin typeface="Times New Roman" pitchFamily="18" charset="0"/>
              </a:rPr>
              <a:t> сейчас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19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</a:rPr>
              <a:t>млн., </a:t>
            </a:r>
            <a:r>
              <a:rPr lang="ru-RU" sz="2000" b="1" dirty="0">
                <a:latin typeface="Times New Roman" pitchFamily="18" charset="0"/>
              </a:rPr>
              <a:t>а </a:t>
            </a:r>
            <a:r>
              <a:rPr lang="ru-RU" sz="2000" b="1" dirty="0" err="1">
                <a:solidFill>
                  <a:srgbClr val="0070C0"/>
                </a:solidFill>
                <a:latin typeface="Times New Roman" pitchFamily="18" charset="0"/>
              </a:rPr>
              <a:t>глогов</a:t>
            </a:r>
            <a:r>
              <a:rPr lang="ru-RU" sz="2000" b="1" dirty="0">
                <a:latin typeface="Times New Roman" pitchFamily="18" charset="0"/>
              </a:rPr>
              <a:t> около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45 млн</a:t>
            </a:r>
            <a:r>
              <a:rPr lang="ru-RU" sz="2000" b="1" dirty="0" smtClean="0">
                <a:latin typeface="Times New Roman" pitchFamily="18" charset="0"/>
              </a:rPr>
              <a:t>.</a:t>
            </a:r>
          </a:p>
          <a:p>
            <a:pPr algn="ctr">
              <a:spcBef>
                <a:spcPct val="50000"/>
              </a:spcBef>
            </a:pPr>
            <a:r>
              <a:rPr lang="ru-RU" sz="2000" b="1" dirty="0" smtClean="0">
                <a:latin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</a:rPr>
              <a:t>из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</a:rPr>
              <a:t>200</a:t>
            </a:r>
            <a:r>
              <a:rPr lang="ru-RU" sz="2000" b="1" dirty="0">
                <a:latin typeface="Times New Roman" pitchFamily="18" charset="0"/>
              </a:rPr>
              <a:t> стран мира. </a:t>
            </a:r>
            <a:br>
              <a:rPr lang="ru-RU" sz="2000" b="1" dirty="0">
                <a:latin typeface="Times New Roman" pitchFamily="18" charset="0"/>
              </a:rPr>
            </a:b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786182" y="5500702"/>
            <a:ext cx="535781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</a:rPr>
              <a:t> </a:t>
            </a:r>
            <a:br>
              <a:rPr lang="ru-RU" sz="2000" b="1" dirty="0">
                <a:latin typeface="Times New Roman" pitchFamily="18" charset="0"/>
              </a:rPr>
            </a:br>
            <a:r>
              <a:rPr lang="ru-RU" sz="2000" b="1" dirty="0">
                <a:latin typeface="Times New Roman" pitchFamily="18" charset="0"/>
              </a:rPr>
              <a:t>В России данный проект пока не получил широкого распространения.</a:t>
            </a:r>
            <a:r>
              <a:rPr lang="ru-RU" sz="2000" dirty="0"/>
              <a:t>  </a:t>
            </a:r>
          </a:p>
        </p:txBody>
      </p:sp>
      <p:pic>
        <p:nvPicPr>
          <p:cNvPr id="10242" name="Picture 2" descr="http://3.bp.blogspot.com/-om54lymR1VM/T2CeD0hkD_I/AAAAAAAACsM/8FSy_5H866c/s320/2012-03-14_1931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2643182"/>
            <a:ext cx="3130541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187450" y="188913"/>
            <a:ext cx="68405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</a:rPr>
              <a:t>Для чего нужен </a:t>
            </a:r>
            <a:r>
              <a:rPr lang="ru-RU" sz="2800" b="1" dirty="0" err="1">
                <a:solidFill>
                  <a:srgbClr val="0070C0"/>
                </a:solidFill>
                <a:latin typeface="Times New Roman" pitchFamily="18" charset="0"/>
              </a:rPr>
              <a:t>глог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23528" y="1062888"/>
            <a:ext cx="8137525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</a:rPr>
              <a:t>В процессе обучения </a:t>
            </a:r>
            <a:r>
              <a:rPr lang="ru-RU" sz="2400" b="1" i="1" dirty="0">
                <a:latin typeface="Times New Roman" pitchFamily="18" charset="0"/>
              </a:rPr>
              <a:t>интерактивный плакат</a:t>
            </a:r>
            <a:r>
              <a:rPr lang="ru-RU" sz="2400" b="1" dirty="0">
                <a:latin typeface="Times New Roman" pitchFamily="18" charset="0"/>
              </a:rPr>
              <a:t> позволяет достичь двух очень важных результатов: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</a:rPr>
              <a:t>за </a:t>
            </a:r>
            <a:r>
              <a:rPr lang="ru-RU" sz="2400" b="1" dirty="0">
                <a:latin typeface="Times New Roman" pitchFamily="18" charset="0"/>
              </a:rPr>
              <a:t>счет использования интерактивных элементов вовлечь обучаемого в процесс получения знаний;</a:t>
            </a:r>
            <a:br>
              <a:rPr lang="ru-RU" sz="2400" b="1" dirty="0">
                <a:latin typeface="Times New Roman" pitchFamily="18" charset="0"/>
              </a:rPr>
            </a:br>
            <a:endParaRPr lang="ru-RU" sz="2400" b="1" dirty="0">
              <a:latin typeface="Times New Roman" pitchFamily="18" charset="0"/>
            </a:endParaRPr>
          </a:p>
          <a:p>
            <a:pPr marL="342900" indent="-342900" algn="ctr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</a:rPr>
              <a:t>за счет использования различных мультимедиа добиться максимальной наглядности информации.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ru-RU" sz="2400" b="1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</a:rPr>
              <a:t>В рабочей области интерактивных плакатов могут размещаться любые мультимедиа объекты: статичные иллюстрации, анимации, текст.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35150" y="333375"/>
            <a:ext cx="59769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</a:rPr>
              <a:t>Глог можно создать на любую тему и использовать на уроках или во внеурочной деятельности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547813" y="1628775"/>
            <a:ext cx="6480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  <a:hlinkClick r:id="rId2"/>
              </a:rPr>
              <a:t>http://edu.glogster.com/categories/</a:t>
            </a:r>
            <a:r>
              <a:rPr lang="ru-RU" sz="2000" b="1">
                <a:latin typeface="Times New Roman" pitchFamily="18" charset="0"/>
              </a:rPr>
              <a:t> 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23850" y="2060575"/>
            <a:ext cx="403225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u="sng" dirty="0">
                <a:latin typeface="Times New Roman" pitchFamily="18" charset="0"/>
              </a:rPr>
              <a:t>Химия 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hlinkClick r:id="rId3"/>
              </a:rPr>
              <a:t>http://wynn44.edu.glogster.com/online-chem-labs</a:t>
            </a:r>
            <a:r>
              <a:rPr lang="ru-RU" b="1" dirty="0">
                <a:solidFill>
                  <a:srgbClr val="0070C0"/>
                </a:solidFill>
                <a:hlinkClick r:id="rId3"/>
              </a:rPr>
              <a:t>/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55650" y="3213100"/>
            <a:ext cx="360045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u="sng">
                <a:latin typeface="Times New Roman" pitchFamily="18" charset="0"/>
              </a:rPr>
              <a:t>История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latin typeface="Times New Roman" pitchFamily="18" charset="0"/>
                <a:hlinkClick r:id="rId4"/>
              </a:rPr>
              <a:t>http://nikaze98.edu.glogster.com/lenin</a:t>
            </a:r>
            <a:r>
              <a:rPr lang="ru-RU" b="1">
                <a:hlinkClick r:id="rId4"/>
              </a:rPr>
              <a:t>/</a:t>
            </a:r>
            <a:r>
              <a:rPr lang="ru-RU" b="1"/>
              <a:t> 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39750" y="4437063"/>
            <a:ext cx="3313113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u="sng" dirty="0">
                <a:latin typeface="Times New Roman" pitchFamily="18" charset="0"/>
              </a:rPr>
              <a:t>География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hlinkClick r:id="rId5"/>
              </a:rPr>
              <a:t>http://faithgreen.edu.glogster.com/earthquakes-volcanoes-faults/</a:t>
            </a:r>
            <a:r>
              <a:rPr lang="ru-RU" dirty="0">
                <a:latin typeface="Times New Roman" pitchFamily="18" charset="0"/>
              </a:rPr>
              <a:t> 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4425059" y="2205038"/>
            <a:ext cx="2814532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u="sng">
                <a:latin typeface="Times New Roman" pitchFamily="18" charset="0"/>
              </a:rPr>
              <a:t>МХК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latin typeface="Times New Roman" pitchFamily="18" charset="0"/>
                <a:hlinkClick r:id="rId6"/>
              </a:rPr>
              <a:t>http://walencienne.edu.glogster.com/russian-church</a:t>
            </a:r>
            <a:r>
              <a:rPr lang="ru-RU" b="1">
                <a:hlinkClick r:id="rId6"/>
              </a:rPr>
              <a:t>/</a:t>
            </a:r>
            <a:r>
              <a:rPr lang="ru-RU"/>
              <a:t> 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929191" y="3573463"/>
            <a:ext cx="321471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u="sng">
                <a:latin typeface="Times New Roman" pitchFamily="18" charset="0"/>
              </a:rPr>
              <a:t>Математика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latin typeface="Times New Roman" pitchFamily="18" charset="0"/>
                <a:hlinkClick r:id="rId7"/>
              </a:rPr>
              <a:t>http://tkueny.edu.glogster.com/percents/</a:t>
            </a:r>
            <a:r>
              <a:rPr lang="ru-RU" b="1">
                <a:latin typeface="Times New Roman" pitchFamily="18" charset="0"/>
              </a:rPr>
              <a:t> 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2438626" y="5734050"/>
            <a:ext cx="424394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u="sng">
                <a:latin typeface="Times New Roman" pitchFamily="18" charset="0"/>
              </a:rPr>
              <a:t>Воспитательная работа</a:t>
            </a:r>
          </a:p>
          <a:p>
            <a:pPr algn="ctr"/>
            <a:r>
              <a:rPr lang="ru-RU" b="1">
                <a:latin typeface="Times New Roman" pitchFamily="18" charset="0"/>
                <a:hlinkClick r:id="rId8"/>
              </a:rPr>
              <a:t>http://jjessicasingley.edu.glogster.com/smoking-harm</a:t>
            </a:r>
            <a:r>
              <a:rPr lang="en-US" b="1">
                <a:latin typeface="Times New Roman" pitchFamily="18" charset="0"/>
              </a:rPr>
              <a:t>/</a:t>
            </a:r>
            <a:endParaRPr lang="ru-RU" b="1">
              <a:latin typeface="Times New Roman" pitchFamily="18" charset="0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003584" y="4724400"/>
            <a:ext cx="3549914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u="sng">
                <a:latin typeface="Times New Roman" pitchFamily="18" charset="0"/>
              </a:rPr>
              <a:t>Английский язык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latin typeface="Times New Roman" pitchFamily="18" charset="0"/>
                <a:hlinkClick r:id="rId9"/>
              </a:rPr>
              <a:t>http://fultum.edu.glogster.com/schools-in-britain/</a:t>
            </a:r>
            <a:r>
              <a:rPr lang="ru-RU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337</TotalTime>
  <Words>223</Words>
  <Application>Microsoft Office PowerPoint</Application>
  <PresentationFormat>Экран (4:3)</PresentationFormat>
  <Paragraphs>70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Обычная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Будь креативен! Вырази себя с Глогом!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39</cp:revision>
  <dcterms:created xsi:type="dcterms:W3CDTF">2014-12-14T13:37:06Z</dcterms:created>
  <dcterms:modified xsi:type="dcterms:W3CDTF">2014-12-18T03:06:39Z</dcterms:modified>
</cp:coreProperties>
</file>